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handoutMasterIdLst>
    <p:handoutMasterId r:id="rId18"/>
  </p:handoutMasterIdLst>
  <p:sldIdLst>
    <p:sldId id="256" r:id="rId2"/>
    <p:sldId id="270" r:id="rId3"/>
    <p:sldId id="271" r:id="rId4"/>
    <p:sldId id="274" r:id="rId5"/>
    <p:sldId id="273" r:id="rId6"/>
    <p:sldId id="272" r:id="rId7"/>
    <p:sldId id="275" r:id="rId8"/>
    <p:sldId id="277" r:id="rId9"/>
    <p:sldId id="279" r:id="rId10"/>
    <p:sldId id="284" r:id="rId11"/>
    <p:sldId id="280" r:id="rId12"/>
    <p:sldId id="281" r:id="rId13"/>
    <p:sldId id="282" r:id="rId14"/>
    <p:sldId id="283" r:id="rId15"/>
    <p:sldId id="268" r:id="rId16"/>
    <p:sldId id="278" r:id="rId17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9900CC"/>
    <a:srgbClr val="009999"/>
    <a:srgbClr val="FF0000"/>
    <a:srgbClr val="5F5F5F"/>
    <a:srgbClr val="FF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5" d="100"/>
          <a:sy n="65" d="100"/>
        </p:scale>
        <p:origin x="-104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9615C-88E6-4FBD-B792-75A5A40CA1DA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ABF6D2-ECB2-4453-842C-2370DDFAD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97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CBB5-35D6-44D6-9C13-86019D955A15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E351-DA8B-460E-BEC6-C7CDE97DE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90C10-01FC-42B8-A51A-E7EABE3D232D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67B4-0E1F-469C-B988-4F9C49067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798C-2982-4FBD-983F-855A2CFF9351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E9970-44F6-4619-B7A5-83614F3D9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20A7D-0404-4EAF-A096-1B452C56F255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DE8B-DA41-46F3-A578-E306B5AAD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BE932-9C47-40CB-B405-69248EBE0F2F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CF6E-EE1C-4D1B-B2FF-A7098C88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95B3-089F-49D5-B8A3-B0BE28513B99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5533-E3B5-482B-8D6A-4BC057570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E43B3-434E-4858-BCB1-07943BF56082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D9FD-0FBD-4459-AF60-79C925415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38E2-759C-406B-8677-C2F5F60EA9D9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2BD9-33FE-44BB-8E77-3737FBE04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8C8F-4F17-4ABE-92B2-61E0F908365A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D3E9-AF8D-4E9A-A53A-859C18306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4123-F3A6-4812-A2A8-039E4EABE991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1733-C06D-491B-81D7-AC3F93F35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3783-8896-4080-8D39-DFA35445508E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EAF1-D31A-43C0-B38F-F10757B62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C3F7E05-3E7B-4A40-ADF4-2D247B1302E3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53FA49-62F2-4BC7-BBB2-39CCDA89F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Стресс-облож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5508625" y="2205038"/>
            <a:ext cx="2952750" cy="17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</a:rPr>
              <a:t>друг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</a:rPr>
              <a:t>или враг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        9-11 классы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2339752" y="5805265"/>
            <a:ext cx="6624736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dirty="0" smtClean="0"/>
              <a:t>Заведующий кабинетом медицинской профилактики, врач-психиатр </a:t>
            </a:r>
            <a:br>
              <a:rPr lang="ru-RU" sz="1400" dirty="0" smtClean="0"/>
            </a:br>
            <a:r>
              <a:rPr lang="ru-RU" sz="1400" dirty="0" smtClean="0"/>
              <a:t>БУЗ и СПЭ УР «РКПБ МЗ УР» </a:t>
            </a:r>
            <a:r>
              <a:rPr lang="ru-RU" sz="1400" dirty="0" err="1" smtClean="0"/>
              <a:t>Батохина</a:t>
            </a:r>
            <a:r>
              <a:rPr lang="ru-RU" sz="1400" dirty="0" smtClean="0"/>
              <a:t> К. К. </a:t>
            </a:r>
          </a:p>
          <a:p>
            <a:pPr>
              <a:lnSpc>
                <a:spcPct val="110000"/>
              </a:lnSpc>
            </a:pPr>
            <a:r>
              <a:rPr lang="ru-RU" sz="1400" dirty="0" smtClean="0"/>
              <a:t>Заведующий организационно-методическим отделом БУЗ УР «РЦМП «Центр общественного здоровья» МЗ УР» Тарутина Т.М.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716463" y="1341438"/>
            <a:ext cx="42481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/>
              <a:t> Не бойтесь просить </a:t>
            </a:r>
            <a:br>
              <a:rPr lang="ru-RU" sz="2400" b="1"/>
            </a:br>
            <a:r>
              <a:rPr lang="ru-RU" sz="2400" b="1"/>
              <a:t>  помощи у близких,</a:t>
            </a:r>
            <a:br>
              <a:rPr lang="ru-RU" sz="2400" b="1"/>
            </a:br>
            <a:r>
              <a:rPr lang="ru-RU" sz="2400" b="1"/>
              <a:t>  педагога или </a:t>
            </a:r>
            <a:br>
              <a:rPr lang="ru-RU" sz="2400" b="1"/>
            </a:br>
            <a:r>
              <a:rPr lang="ru-RU" sz="2400" b="1"/>
              <a:t>  школьного </a:t>
            </a:r>
            <a:br>
              <a:rPr lang="ru-RU" sz="2400" b="1"/>
            </a:br>
            <a:r>
              <a:rPr lang="ru-RU" sz="2400" b="1"/>
              <a:t>  психолога</a:t>
            </a:r>
          </a:p>
        </p:txBody>
      </p:sp>
      <p:pic>
        <p:nvPicPr>
          <p:cNvPr id="23554" name="Рисунок 5" descr="руки-по-ростков-na-górze-о-ина-ругого-outdoors-398105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52525"/>
            <a:ext cx="41052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6" descr="d8db6a03def8584f4692fc7a18bdd26a.jpg"/>
          <p:cNvPicPr>
            <a:picLocks noChangeAspect="1"/>
          </p:cNvPicPr>
          <p:nvPr/>
        </p:nvPicPr>
        <p:blipFill>
          <a:blip r:embed="rId3" cstate="print"/>
          <a:srcRect t="4724" b="7140"/>
          <a:stretch>
            <a:fillRect/>
          </a:stretch>
        </p:blipFill>
        <p:spPr bwMode="auto">
          <a:xfrm>
            <a:off x="376238" y="3859213"/>
            <a:ext cx="41243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 descr="deti.mail.ru_H5c8d8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0800"/>
            <a:ext cx="4176713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Стресс-шап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71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468313" y="4365625"/>
            <a:ext cx="417671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/>
              <a:t> Занимайтесь </a:t>
            </a:r>
            <a:r>
              <a:rPr lang="ru-RU" sz="2400" b="1">
                <a:latin typeface="Arial" charset="0"/>
              </a:rPr>
              <a:t/>
            </a:r>
            <a:br>
              <a:rPr lang="ru-RU" sz="2400" b="1">
                <a:latin typeface="Arial" charset="0"/>
              </a:rPr>
            </a:br>
            <a:r>
              <a:rPr lang="ru-RU" sz="2400" b="1">
                <a:latin typeface="Arial" charset="0"/>
              </a:rPr>
              <a:t>  </a:t>
            </a:r>
            <a:r>
              <a:rPr lang="ru-RU" sz="2400" b="1"/>
              <a:t>любимым делом, </a:t>
            </a:r>
          </a:p>
          <a:p>
            <a:pPr>
              <a:buClr>
                <a:srgbClr val="009900"/>
              </a:buClr>
            </a:pPr>
            <a:r>
              <a:rPr lang="ru-RU" sz="2400" b="1">
                <a:latin typeface="Arial" charset="0"/>
              </a:rPr>
              <a:t>  </a:t>
            </a:r>
            <a:r>
              <a:rPr lang="ru-RU" sz="2400" b="1"/>
              <a:t>найдите себе хобби</a:t>
            </a:r>
          </a:p>
          <a:p>
            <a:pPr algn="ctr">
              <a:buClr>
                <a:srgbClr val="009900"/>
              </a:buClr>
              <a:buFontTx/>
              <a:buChar char="•"/>
            </a:pPr>
            <a:endParaRPr lang="ru-RU" sz="2000" b="1">
              <a:latin typeface="Century Schoolbook" pitchFamily="18" charset="0"/>
            </a:endParaRPr>
          </a:p>
        </p:txBody>
      </p:sp>
      <p:pic>
        <p:nvPicPr>
          <p:cNvPr id="24578" name="Рисунок 3" descr="hobbi-rebenka-11-let_2.jpg"/>
          <p:cNvPicPr>
            <a:picLocks noChangeAspect="1"/>
          </p:cNvPicPr>
          <p:nvPr/>
        </p:nvPicPr>
        <p:blipFill>
          <a:blip r:embed="rId2" cstate="print"/>
          <a:srcRect t="7510"/>
          <a:stretch>
            <a:fillRect/>
          </a:stretch>
        </p:blipFill>
        <p:spPr bwMode="auto">
          <a:xfrm>
            <a:off x="322263" y="1125538"/>
            <a:ext cx="4249737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4" descr="skateboard-2938359_960_720.jpg"/>
          <p:cNvPicPr>
            <a:picLocks noChangeAspect="1"/>
          </p:cNvPicPr>
          <p:nvPr/>
        </p:nvPicPr>
        <p:blipFill>
          <a:blip r:embed="rId3" cstate="print"/>
          <a:srcRect t="2353" b="9880"/>
          <a:stretch>
            <a:fillRect/>
          </a:stretch>
        </p:blipFill>
        <p:spPr bwMode="auto">
          <a:xfrm>
            <a:off x="4643438" y="3860800"/>
            <a:ext cx="41052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Стресс-шап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175" cy="658813"/>
          </a:xfrm>
          <a:prstGeom prst="rect">
            <a:avLst/>
          </a:prstGeom>
          <a:noFill/>
        </p:spPr>
      </p:pic>
      <p:pic>
        <p:nvPicPr>
          <p:cNvPr id="24585" name="Picture 9" descr="4ddff5f35d185b3d2a2d7098f826d9ec"/>
          <p:cNvPicPr>
            <a:picLocks noChangeAspect="1" noChangeArrowheads="1"/>
          </p:cNvPicPr>
          <p:nvPr/>
        </p:nvPicPr>
        <p:blipFill>
          <a:blip r:embed="rId5" cstate="print">
            <a:lum bright="24000" contrast="18000"/>
          </a:blip>
          <a:srcRect t="2675"/>
          <a:stretch>
            <a:fillRect/>
          </a:stretch>
        </p:blipFill>
        <p:spPr bwMode="auto">
          <a:xfrm>
            <a:off x="4643438" y="1125538"/>
            <a:ext cx="4105275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 descr="clean_air_act_3311.jpg"/>
          <p:cNvPicPr>
            <a:picLocks noChangeAspect="1"/>
          </p:cNvPicPr>
          <p:nvPr/>
        </p:nvPicPr>
        <p:blipFill>
          <a:blip r:embed="rId2" cstate="print"/>
          <a:srcRect t="13626"/>
          <a:stretch>
            <a:fillRect/>
          </a:stretch>
        </p:blipFill>
        <p:spPr bwMode="auto">
          <a:xfrm>
            <a:off x="323850" y="836613"/>
            <a:ext cx="84963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23850" y="981075"/>
            <a:ext cx="84963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/>
              <a:t> Окружайте себя  яркими цветами </a:t>
            </a:r>
            <a:br>
              <a:rPr lang="ru-RU" sz="2400" b="1"/>
            </a:br>
            <a:r>
              <a:rPr lang="ru-RU" sz="2400" b="1"/>
              <a:t>  и любимыми вещами</a:t>
            </a:r>
            <a:endParaRPr lang="ru-RU" sz="2400"/>
          </a:p>
          <a:p>
            <a:pPr algn="ctr">
              <a:buFont typeface="Tahoma" pitchFamily="34" charset="0"/>
              <a:buChar char="•"/>
            </a:pPr>
            <a:endParaRPr lang="ru-RU">
              <a:latin typeface="Century Schoolbook" pitchFamily="18" charset="0"/>
            </a:endParaRPr>
          </a:p>
        </p:txBody>
      </p:sp>
      <p:pic>
        <p:nvPicPr>
          <p:cNvPr id="25604" name="Picture 4" descr="Стресс-ша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7175" cy="65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323850" y="1052513"/>
            <a:ext cx="457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b="1"/>
              <a:t> </a:t>
            </a:r>
            <a:r>
              <a:rPr lang="ru-RU" sz="2400" b="1"/>
              <a:t>Больше улыбайтесь </a:t>
            </a:r>
          </a:p>
          <a:p>
            <a:pPr algn="ctr">
              <a:buFont typeface="Tahoma" pitchFamily="34" charset="0"/>
              <a:buChar char="•"/>
            </a:pPr>
            <a:endParaRPr lang="ru-RU">
              <a:latin typeface="Century Schoolbook" pitchFamily="18" charset="0"/>
            </a:endParaRPr>
          </a:p>
        </p:txBody>
      </p:sp>
      <p:pic>
        <p:nvPicPr>
          <p:cNvPr id="26626" name="Рисунок 3" descr="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93875"/>
            <a:ext cx="84963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Стресс-ша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7175" cy="65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50825" y="1052513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9900"/>
              </a:buClr>
              <a:buFontTx/>
              <a:buChar char="•"/>
            </a:pPr>
            <a:r>
              <a:rPr lang="ru-RU" b="1"/>
              <a:t> </a:t>
            </a:r>
            <a:r>
              <a:rPr lang="ru-RU" sz="2400" b="1"/>
              <a:t>Нормально высыпайтесь</a:t>
            </a:r>
          </a:p>
        </p:txBody>
      </p:sp>
      <p:pic>
        <p:nvPicPr>
          <p:cNvPr id="27650" name="Рисунок 2" descr="mrno9dc1.jpg"/>
          <p:cNvPicPr>
            <a:picLocks noChangeAspect="1"/>
          </p:cNvPicPr>
          <p:nvPr/>
        </p:nvPicPr>
        <p:blipFill>
          <a:blip r:embed="rId2" cstate="print"/>
          <a:srcRect t="1428" r="1411"/>
          <a:stretch>
            <a:fillRect/>
          </a:stretch>
        </p:blipFill>
        <p:spPr bwMode="auto">
          <a:xfrm>
            <a:off x="323850" y="1557338"/>
            <a:ext cx="84248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Стресс-ша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7175" cy="65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67129_1120x550x70_c"/>
          <p:cNvPicPr>
            <a:picLocks noChangeAspect="1" noChangeArrowheads="1"/>
          </p:cNvPicPr>
          <p:nvPr/>
        </p:nvPicPr>
        <p:blipFill>
          <a:blip r:embed="rId2" cstate="print"/>
          <a:srcRect l="21632" r="25656"/>
          <a:stretch>
            <a:fillRect/>
          </a:stretch>
        </p:blipFill>
        <p:spPr bwMode="auto">
          <a:xfrm>
            <a:off x="3203575" y="1196975"/>
            <a:ext cx="2808288" cy="2616200"/>
          </a:xfrm>
          <a:prstGeom prst="rect">
            <a:avLst/>
          </a:prstGeom>
          <a:noFill/>
        </p:spPr>
      </p:pic>
      <p:sp>
        <p:nvSpPr>
          <p:cNvPr id="28673" name="Прямоугольник 8"/>
          <p:cNvSpPr>
            <a:spLocks noChangeArrowheads="1"/>
          </p:cNvSpPr>
          <p:nvPr/>
        </p:nvSpPr>
        <p:spPr bwMode="auto">
          <a:xfrm>
            <a:off x="6084888" y="1196975"/>
            <a:ext cx="2840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/>
              <a:t> Антистрессово </a:t>
            </a:r>
            <a:br>
              <a:rPr lang="ru-RU" sz="2400" b="1"/>
            </a:br>
            <a:r>
              <a:rPr lang="ru-RU" sz="2400" b="1"/>
              <a:t>  питайтесь</a:t>
            </a:r>
            <a:endParaRPr lang="ru-RU" sz="2400"/>
          </a:p>
        </p:txBody>
      </p:sp>
      <p:pic>
        <p:nvPicPr>
          <p:cNvPr id="28674" name="Рисунок 9" descr="cc554f6b70102386e02a6ad733ae2d0f.jpg"/>
          <p:cNvPicPr>
            <a:picLocks noChangeAspect="1"/>
          </p:cNvPicPr>
          <p:nvPr/>
        </p:nvPicPr>
        <p:blipFill>
          <a:blip r:embed="rId3" cstate="print"/>
          <a:srcRect l="30653" t="12158" r="4837"/>
          <a:stretch>
            <a:fillRect/>
          </a:stretch>
        </p:blipFill>
        <p:spPr bwMode="auto">
          <a:xfrm>
            <a:off x="323850" y="1196975"/>
            <a:ext cx="280828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19" descr="thumb.jpg"/>
          <p:cNvPicPr>
            <a:picLocks noChangeAspect="1"/>
          </p:cNvPicPr>
          <p:nvPr/>
        </p:nvPicPr>
        <p:blipFill>
          <a:blip r:embed="rId4" cstate="print"/>
          <a:srcRect l="24094" r="22795"/>
          <a:stretch>
            <a:fillRect/>
          </a:stretch>
        </p:blipFill>
        <p:spPr bwMode="auto">
          <a:xfrm>
            <a:off x="323850" y="3940175"/>
            <a:ext cx="280828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6227763" y="2128838"/>
            <a:ext cx="27368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Продукты, </a:t>
            </a:r>
            <a:br>
              <a:rPr lang="ru-RU" dirty="0"/>
            </a:br>
            <a:r>
              <a:rPr lang="ru-RU" dirty="0"/>
              <a:t>помогающие </a:t>
            </a:r>
            <a:br>
              <a:rPr lang="ru-RU" dirty="0"/>
            </a:br>
            <a:r>
              <a:rPr lang="ru-RU" dirty="0"/>
              <a:t>справляться </a:t>
            </a:r>
            <a:br>
              <a:rPr lang="ru-RU" dirty="0"/>
            </a:br>
            <a:r>
              <a:rPr lang="ru-RU" dirty="0"/>
              <a:t>со стрессом:</a:t>
            </a:r>
          </a:p>
          <a:p>
            <a:endParaRPr lang="ru-RU" dirty="0"/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овощи, фрукты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зелень </a:t>
            </a:r>
            <a:br>
              <a:rPr lang="ru-RU" b="1" dirty="0">
                <a:solidFill>
                  <a:srgbClr val="009900"/>
                </a:solidFill>
              </a:rPr>
            </a:br>
            <a:r>
              <a:rPr lang="ru-RU" b="1" dirty="0">
                <a:solidFill>
                  <a:srgbClr val="009900"/>
                </a:solidFill>
              </a:rPr>
              <a:t>  (петрушка, салат)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бобовые </a:t>
            </a:r>
            <a:br>
              <a:rPr lang="ru-RU" b="1" dirty="0">
                <a:solidFill>
                  <a:srgbClr val="009900"/>
                </a:solidFill>
              </a:rPr>
            </a:br>
            <a:r>
              <a:rPr lang="ru-RU" b="1" dirty="0">
                <a:solidFill>
                  <a:srgbClr val="009900"/>
                </a:solidFill>
              </a:rPr>
              <a:t>  (горох, фасоль)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орехи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каши (овсяная и др.)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какао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морская рыба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9900"/>
                </a:solidFill>
              </a:rPr>
              <a:t> морская капуста</a:t>
            </a:r>
          </a:p>
        </p:txBody>
      </p:sp>
      <p:pic>
        <p:nvPicPr>
          <p:cNvPr id="28679" name="Picture 7" descr="Стресс-шап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" y="0"/>
            <a:ext cx="9147175" cy="658813"/>
          </a:xfrm>
          <a:prstGeom prst="rect">
            <a:avLst/>
          </a:prstGeom>
          <a:noFill/>
        </p:spPr>
      </p:pic>
      <p:pic>
        <p:nvPicPr>
          <p:cNvPr id="28680" name="Picture 8" descr="zelen"/>
          <p:cNvPicPr>
            <a:picLocks noChangeAspect="1" noChangeArrowheads="1"/>
          </p:cNvPicPr>
          <p:nvPr/>
        </p:nvPicPr>
        <p:blipFill>
          <a:blip r:embed="rId6" cstate="print"/>
          <a:srcRect l="27917" r="14722" b="9929"/>
          <a:stretch>
            <a:fillRect/>
          </a:stretch>
        </p:blipFill>
        <p:spPr bwMode="auto">
          <a:xfrm>
            <a:off x="3203575" y="3933825"/>
            <a:ext cx="2808288" cy="259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/>
          <p:cNvPicPr>
            <a:picLocks noChangeAspect="1"/>
          </p:cNvPicPr>
          <p:nvPr/>
        </p:nvPicPr>
        <p:blipFill>
          <a:blip r:embed="rId2" cstate="print"/>
          <a:srcRect l="9402" r="47012"/>
          <a:stretch>
            <a:fillRect/>
          </a:stretch>
        </p:blipFill>
        <p:spPr bwMode="auto">
          <a:xfrm>
            <a:off x="4932363" y="692150"/>
            <a:ext cx="367188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538163" y="981075"/>
            <a:ext cx="4897437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9900"/>
                </a:solidFill>
              </a:rPr>
              <a:t>И самое главное:</a:t>
            </a:r>
          </a:p>
          <a:p>
            <a:pPr>
              <a:buFont typeface="Century Schoolbook" pitchFamily="18" charset="0"/>
              <a:buAutoNum type="arabicPeriod"/>
            </a:pPr>
            <a:endParaRPr lang="ru-RU" sz="2000" i="1" dirty="0">
              <a:solidFill>
                <a:srgbClr val="000000"/>
              </a:solidFill>
            </a:endParaRPr>
          </a:p>
          <a:p>
            <a:pPr>
              <a:buFont typeface="Century Schoolbook" pitchFamily="18" charset="0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 Не принимайте все неприятности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    близко к сердцу</a:t>
            </a:r>
          </a:p>
          <a:p>
            <a:pPr>
              <a:buFont typeface="Century Schoolbook" pitchFamily="18" charset="0"/>
              <a:buAutoNum type="arabicPeriod"/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buFont typeface="Century Schoolbook" pitchFamily="18" charset="0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 Не требуйте слишком много от себя</a:t>
            </a:r>
          </a:p>
          <a:p>
            <a:pPr>
              <a:buFont typeface="Century Schoolbook" pitchFamily="18" charset="0"/>
              <a:buAutoNum type="arabicPeriod"/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buFont typeface="Century Schoolbook" pitchFamily="18" charset="0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 Но если тяжело – поделитесь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    с близким человеком, педагогом,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    которому доверяете, или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    со школьным психологом</a:t>
            </a:r>
          </a:p>
          <a:p>
            <a:pPr>
              <a:buFont typeface="Century Schoolbook" pitchFamily="18" charset="0"/>
              <a:buAutoNum type="arabicPeriod"/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buFont typeface="Century Schoolbook" pitchFamily="18" charset="0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 Телефон доверия –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    </a:t>
            </a:r>
            <a:r>
              <a:rPr lang="ru-RU" sz="2000" b="1" dirty="0">
                <a:solidFill>
                  <a:srgbClr val="009900"/>
                </a:solidFill>
              </a:rPr>
              <a:t>8-800-100-09-06</a:t>
            </a:r>
          </a:p>
          <a:p>
            <a:pPr>
              <a:buFont typeface="Century Schoolbook" pitchFamily="18" charset="0"/>
              <a:buAutoNum type="arabicPeriod"/>
            </a:pPr>
            <a:endParaRPr lang="ru-RU" sz="2000" b="1" dirty="0">
              <a:solidFill>
                <a:srgbClr val="009900"/>
              </a:solidFill>
            </a:endParaRPr>
          </a:p>
          <a:p>
            <a:pPr>
              <a:buFont typeface="Century Schoolbook" pitchFamily="18" charset="0"/>
              <a:buAutoNum type="arabicPeriod"/>
            </a:pPr>
            <a:r>
              <a:rPr lang="ru-RU" sz="2000" dirty="0"/>
              <a:t> Сайт </a:t>
            </a:r>
            <a:r>
              <a:rPr lang="ru-RU" sz="2000" b="1" dirty="0">
                <a:solidFill>
                  <a:srgbClr val="009900"/>
                </a:solidFill>
              </a:rPr>
              <a:t>«</a:t>
            </a:r>
            <a:r>
              <a:rPr lang="ru-RU" sz="2000" b="1" dirty="0" err="1">
                <a:solidFill>
                  <a:srgbClr val="009900"/>
                </a:solidFill>
              </a:rPr>
              <a:t>ПерезагрузиСтресс.рф</a:t>
            </a:r>
            <a:r>
              <a:rPr lang="ru-RU" sz="2000" b="1" dirty="0">
                <a:solidFill>
                  <a:srgbClr val="009900"/>
                </a:solidFill>
              </a:rPr>
              <a:t>»</a:t>
            </a:r>
          </a:p>
        </p:txBody>
      </p:sp>
      <p:pic>
        <p:nvPicPr>
          <p:cNvPr id="29700" name="Picture 4" descr="Стресс-ша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7175" cy="658813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364163" y="4581525"/>
            <a:ext cx="3311525" cy="1655763"/>
          </a:xfrm>
          <a:prstGeom prst="rect">
            <a:avLst/>
          </a:prstGeom>
          <a:solidFill>
            <a:srgbClr val="FF6600">
              <a:alpha val="49019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651500" y="4797425"/>
            <a:ext cx="2735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ЕСЛИ ТЫ </a:t>
            </a:r>
            <a:br>
              <a:rPr lang="ru-RU" b="1" dirty="0"/>
            </a:br>
            <a:r>
              <a:rPr lang="ru-RU" b="1" dirty="0"/>
              <a:t>НЕ УМЕЕШЬ СНИМАТЬ СТРЕСС, НЕ НАДЕВАЙ ЕГО!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ChangeArrowheads="1"/>
          </p:cNvSpPr>
          <p:nvPr/>
        </p:nvSpPr>
        <p:spPr bwMode="auto">
          <a:xfrm>
            <a:off x="0" y="5778500"/>
            <a:ext cx="3851275" cy="1079500"/>
          </a:xfrm>
          <a:prstGeom prst="rect">
            <a:avLst/>
          </a:prstGeom>
          <a:solidFill>
            <a:srgbClr val="FF6600">
              <a:alpha val="50195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030663" y="1281113"/>
            <a:ext cx="4789487" cy="51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009900"/>
                </a:solidFill>
              </a:rPr>
              <a:t>Стресс –</a:t>
            </a:r>
            <a:r>
              <a:rPr lang="ru-RU" sz="3200" dirty="0">
                <a:solidFill>
                  <a:srgbClr val="009900"/>
                </a:solidFill>
              </a:rPr>
              <a:t> </a:t>
            </a:r>
            <a:br>
              <a:rPr lang="ru-RU" sz="3200" dirty="0">
                <a:solidFill>
                  <a:srgbClr val="009900"/>
                </a:solidFill>
              </a:rPr>
            </a:br>
            <a:r>
              <a:rPr lang="ru-RU" sz="2400" b="1" dirty="0">
                <a:solidFill>
                  <a:srgbClr val="009900"/>
                </a:solidFill>
              </a:rPr>
              <a:t>это состояние повышенного эмоционального напряжения</a:t>
            </a:r>
          </a:p>
          <a:p>
            <a:pPr>
              <a:buFont typeface="Tahoma" pitchFamily="34" charset="0"/>
              <a:buChar char="•"/>
            </a:pPr>
            <a:endParaRPr lang="ru-RU" sz="2000" dirty="0"/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en-US" sz="2000" dirty="0"/>
              <a:t> </a:t>
            </a:r>
            <a:r>
              <a:rPr lang="ru-RU" sz="2000" dirty="0"/>
              <a:t>незначительные стрессы </a:t>
            </a:r>
            <a:br>
              <a:rPr lang="ru-RU" sz="2000" dirty="0"/>
            </a:br>
            <a:r>
              <a:rPr lang="ru-RU" sz="2000" dirty="0"/>
              <a:t>неизбежны, безвредны, они делают человека сильнее и опытнее </a:t>
            </a:r>
          </a:p>
          <a:p>
            <a:pPr algn="just">
              <a:buClr>
                <a:srgbClr val="009900"/>
              </a:buClr>
              <a:buFontTx/>
              <a:buChar char="•"/>
            </a:pPr>
            <a:endParaRPr lang="ru-RU" sz="2000" dirty="0"/>
          </a:p>
          <a:p>
            <a:pPr algn="just">
              <a:buClr>
                <a:srgbClr val="009900"/>
              </a:buClr>
              <a:buFontTx/>
              <a:buChar char="•"/>
            </a:pPr>
            <a:r>
              <a:rPr lang="en-US" sz="2000" dirty="0"/>
              <a:t> </a:t>
            </a:r>
            <a:r>
              <a:rPr lang="ru-RU" sz="2000" dirty="0"/>
              <a:t>это не болезнь, а защитный механизм, но если организму приходится защищаться постоянно </a:t>
            </a:r>
            <a:br>
              <a:rPr lang="ru-RU" sz="2000" dirty="0"/>
            </a:br>
            <a:r>
              <a:rPr lang="ru-RU" sz="2000" dirty="0"/>
              <a:t>и чрезмерно, человек становится уязвимым для болезней</a:t>
            </a:r>
          </a:p>
          <a:p>
            <a:pPr algn="just">
              <a:buFont typeface="Tahoma" pitchFamily="34" charset="0"/>
              <a:buChar char="•"/>
            </a:pPr>
            <a:endParaRPr lang="ru-RU" dirty="0">
              <a:latin typeface="Century Schoolbook" pitchFamily="18" charset="0"/>
            </a:endParaRPr>
          </a:p>
          <a:p>
            <a:pPr algn="just"/>
            <a:endParaRPr lang="ru-RU" dirty="0">
              <a:latin typeface="Century Schoolbook" pitchFamily="18" charset="0"/>
            </a:endParaRPr>
          </a:p>
        </p:txBody>
      </p:sp>
      <p:pic>
        <p:nvPicPr>
          <p:cNvPr id="15363" name="Picture 6" descr="Стресс-ша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maxresdefault"/>
          <p:cNvPicPr>
            <a:picLocks noChangeAspect="1" noChangeArrowheads="1"/>
          </p:cNvPicPr>
          <p:nvPr/>
        </p:nvPicPr>
        <p:blipFill>
          <a:blip r:embed="rId3" cstate="print"/>
          <a:srcRect l="35370" r="17247"/>
          <a:stretch>
            <a:fillRect/>
          </a:stretch>
        </p:blipFill>
        <p:spPr bwMode="auto">
          <a:xfrm>
            <a:off x="0" y="1268413"/>
            <a:ext cx="3851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Стресс-ша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9"/>
          <p:cNvSpPr>
            <a:spLocks noChangeArrowheads="1"/>
          </p:cNvSpPr>
          <p:nvPr/>
        </p:nvSpPr>
        <p:spPr bwMode="auto">
          <a:xfrm>
            <a:off x="0" y="1989138"/>
            <a:ext cx="4572000" cy="4868862"/>
          </a:xfrm>
          <a:prstGeom prst="rect">
            <a:avLst/>
          </a:prstGeom>
          <a:solidFill>
            <a:srgbClr val="FF6600">
              <a:alpha val="49019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565400"/>
            <a:ext cx="40322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Когда человек попадает </a:t>
            </a:r>
            <a:br>
              <a:rPr lang="ru-RU" sz="2000" dirty="0"/>
            </a:br>
            <a:r>
              <a:rPr lang="ru-RU" sz="2000" dirty="0"/>
              <a:t>в стрессовую ситуацию, организм его пытается адаптироваться к этой ситуации и всячески защититься.</a:t>
            </a:r>
          </a:p>
          <a:p>
            <a:r>
              <a:rPr lang="ru-RU" sz="2000" dirty="0"/>
              <a:t>Если резервы организма </a:t>
            </a:r>
            <a:br>
              <a:rPr lang="ru-RU" sz="2000" dirty="0"/>
            </a:br>
            <a:r>
              <a:rPr lang="ru-RU" sz="2000" dirty="0"/>
              <a:t>не позволяют адаптироваться </a:t>
            </a:r>
            <a:br>
              <a:rPr lang="ru-RU" sz="2000" dirty="0"/>
            </a:br>
            <a:r>
              <a:rPr lang="ru-RU" sz="2000" dirty="0"/>
              <a:t>к измененным условиям, возникает </a:t>
            </a:r>
            <a:r>
              <a:rPr lang="ru-RU" sz="2000" b="1" dirty="0"/>
              <a:t>фаза истощения</a:t>
            </a:r>
            <a:r>
              <a:rPr lang="ru-RU" sz="2000" dirty="0"/>
              <a:t>, которая проявляется патологическими симптомами. </a:t>
            </a:r>
            <a:endParaRPr lang="ru-RU" sz="2000" dirty="0">
              <a:latin typeface="Century Schoolbook" pitchFamily="18" charset="0"/>
            </a:endParaRP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413"/>
            <a:ext cx="45720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Стресс-ша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1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468313" y="1284288"/>
            <a:ext cx="4824412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9900"/>
                </a:solidFill>
              </a:rPr>
              <a:t>Основные проявления расстройств,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9900"/>
                </a:solidFill>
              </a:rPr>
              <a:t>связанных со стрессом</a:t>
            </a:r>
          </a:p>
          <a:p>
            <a:endParaRPr lang="ru-RU" sz="1200" b="1" dirty="0">
              <a:solidFill>
                <a:srgbClr val="009900"/>
              </a:solidFill>
            </a:endParaRP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тревога и депрессия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беспокойство  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неприятные ощущения в теле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бессонница, ночные кошмары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раздражительность 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беспричинные перепады настроения 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рассеянность, невнимательность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приступы паники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навязчивые мысли, навязчивые </a:t>
            </a:r>
            <a:br>
              <a:rPr lang="ru-RU" sz="2000" dirty="0"/>
            </a:br>
            <a:r>
              <a:rPr lang="ru-RU" sz="2000" dirty="0"/>
              <a:t>  действия, которые, как человек </a:t>
            </a:r>
            <a:br>
              <a:rPr lang="ru-RU" sz="2000" dirty="0"/>
            </a:br>
            <a:r>
              <a:rPr lang="ru-RU" sz="2000" dirty="0"/>
              <a:t>  чувствует, он вынужден выполнять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появление вредных привычек</a:t>
            </a:r>
          </a:p>
        </p:txBody>
      </p:sp>
      <p:pic>
        <p:nvPicPr>
          <p:cNvPr id="17410" name="Рисунок 2"/>
          <p:cNvPicPr>
            <a:picLocks noChangeAspect="1"/>
          </p:cNvPicPr>
          <p:nvPr/>
        </p:nvPicPr>
        <p:blipFill>
          <a:blip r:embed="rId2" cstate="print"/>
          <a:srcRect r="3529"/>
          <a:stretch>
            <a:fillRect/>
          </a:stretch>
        </p:blipFill>
        <p:spPr bwMode="auto">
          <a:xfrm>
            <a:off x="5281613" y="1268413"/>
            <a:ext cx="3862387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Стресс-ша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1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5219700" y="1844675"/>
            <a:ext cx="39243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009900"/>
              </a:buClr>
              <a:buFontTx/>
              <a:buChar char="•"/>
            </a:pPr>
            <a:r>
              <a:rPr lang="ru-RU" sz="2000" dirty="0"/>
              <a:t> выпадение волос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аллергические реакции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появление  </a:t>
            </a:r>
            <a:br>
              <a:rPr lang="ru-RU" sz="2000" dirty="0"/>
            </a:br>
            <a:r>
              <a:rPr lang="ru-RU" sz="2000" dirty="0"/>
              <a:t>  раздражения, сыпи </a:t>
            </a:r>
            <a:br>
              <a:rPr lang="ru-RU" sz="2000" dirty="0"/>
            </a:br>
            <a:r>
              <a:rPr lang="ru-RU" sz="2000" dirty="0"/>
              <a:t>  на коже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проблемы </a:t>
            </a:r>
            <a:br>
              <a:rPr lang="ru-RU" sz="2000" dirty="0"/>
            </a:br>
            <a:r>
              <a:rPr lang="ru-RU" sz="2000" dirty="0"/>
              <a:t>  с пищеварением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частые простудные </a:t>
            </a:r>
            <a:br>
              <a:rPr lang="ru-RU" sz="2000" dirty="0"/>
            </a:br>
            <a:r>
              <a:rPr lang="ru-RU" sz="2000" dirty="0"/>
              <a:t>  заболевания 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учащенное сердцебиение, </a:t>
            </a:r>
            <a:br>
              <a:rPr lang="ru-RU" sz="2000" dirty="0"/>
            </a:br>
            <a:r>
              <a:rPr lang="ru-RU" sz="2000" dirty="0"/>
              <a:t>  повышение артериального </a:t>
            </a:r>
            <a:br>
              <a:rPr lang="ru-RU" sz="2000" dirty="0"/>
            </a:br>
            <a:r>
              <a:rPr lang="ru-RU" sz="2000" dirty="0"/>
              <a:t>  давления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напряжение и судороги </a:t>
            </a:r>
            <a:br>
              <a:rPr lang="ru-RU" sz="2000" dirty="0"/>
            </a:br>
            <a:r>
              <a:rPr lang="ru-RU" sz="2000" dirty="0"/>
              <a:t>  в </a:t>
            </a:r>
            <a:r>
              <a:rPr lang="ru-RU" sz="2000" dirty="0" smtClean="0"/>
              <a:t>мышцах</a:t>
            </a: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нервный тик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18435" name="Picture 4" descr="Стресс-ша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68313" y="981075"/>
            <a:ext cx="44640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009900"/>
                </a:solidFill>
              </a:rPr>
              <a:t>Могут присоединиться </a:t>
            </a:r>
          </a:p>
          <a:p>
            <a:pPr algn="r"/>
            <a:r>
              <a:rPr lang="ru-RU" sz="2400" b="1" dirty="0">
                <a:solidFill>
                  <a:srgbClr val="009900"/>
                </a:solidFill>
              </a:rPr>
              <a:t>физические проявления стресса:</a:t>
            </a:r>
            <a:r>
              <a:rPr lang="ru-RU" b="1" dirty="0"/>
              <a:t>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3316" name="Picture 4" descr="Как бороться с депрессией самостоятельно: советы, способы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2492896"/>
            <a:ext cx="4776465" cy="4248472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35896" y="2420888"/>
            <a:ext cx="1331640" cy="116632"/>
          </a:xfrm>
          <a:prstGeom prst="rect">
            <a:avLst/>
          </a:prstGeom>
          <a:solidFill>
            <a:srgbClr val="FF6600">
              <a:alpha val="49019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3419475" y="5734050"/>
            <a:ext cx="5724525" cy="1123950"/>
          </a:xfrm>
          <a:prstGeom prst="rect">
            <a:avLst/>
          </a:prstGeom>
          <a:solidFill>
            <a:srgbClr val="FF6600">
              <a:alpha val="49019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74675" y="981075"/>
            <a:ext cx="8569325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</a:rPr>
              <a:t>Почему же схожие стрессовые факторы у одних людей вызывают развитие заболеваний, </a:t>
            </a:r>
            <a:br>
              <a:rPr lang="ru-RU" sz="2400" b="1" dirty="0">
                <a:solidFill>
                  <a:srgbClr val="009900"/>
                </a:solidFill>
              </a:rPr>
            </a:br>
            <a:r>
              <a:rPr lang="ru-RU" sz="2400" b="1" dirty="0">
                <a:solidFill>
                  <a:srgbClr val="009900"/>
                </a:solidFill>
              </a:rPr>
              <a:t>а у других нет?</a:t>
            </a:r>
          </a:p>
          <a:p>
            <a:endParaRPr lang="ru-RU" sz="2000" dirty="0"/>
          </a:p>
          <a:p>
            <a:r>
              <a:rPr lang="ru-RU" sz="2000" dirty="0"/>
              <a:t>Это зависит от: </a:t>
            </a:r>
          </a:p>
          <a:p>
            <a:pPr>
              <a:buFont typeface="Century Schoolbook" pitchFamily="18" charset="0"/>
              <a:buAutoNum type="arabicPeriod"/>
            </a:pPr>
            <a:endParaRPr lang="ru-RU" sz="2000" b="1" dirty="0"/>
          </a:p>
          <a:p>
            <a:pPr>
              <a:buFont typeface="Century Schoolbook" pitchFamily="18" charset="0"/>
              <a:buAutoNum type="arabicPeriod"/>
            </a:pPr>
            <a:r>
              <a:rPr lang="ru-RU" b="1" dirty="0"/>
              <a:t> ВНЕШНИХ </a:t>
            </a:r>
            <a:br>
              <a:rPr lang="ru-RU" b="1" dirty="0"/>
            </a:br>
            <a:r>
              <a:rPr lang="ru-RU" b="1" dirty="0"/>
              <a:t>ОБСТОЯТЕЛЬСТВ:</a:t>
            </a:r>
          </a:p>
          <a:p>
            <a:pPr algn="just">
              <a:buFont typeface="Century Schoolbook" pitchFamily="18" charset="0"/>
              <a:buNone/>
            </a:pPr>
            <a:endParaRPr lang="ru-RU" sz="2000" b="1" dirty="0"/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сила </a:t>
            </a:r>
            <a:r>
              <a:rPr lang="ru-RU" sz="2000" dirty="0" err="1"/>
              <a:t>стрессорного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  </a:t>
            </a:r>
            <a:r>
              <a:rPr lang="ru-RU" sz="2000" dirty="0" smtClean="0"/>
              <a:t>фактора</a:t>
            </a:r>
          </a:p>
          <a:p>
            <a:pPr>
              <a:buClr>
                <a:srgbClr val="009900"/>
              </a:buClr>
            </a:pPr>
            <a:endParaRPr lang="ru-RU" sz="2000" dirty="0"/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значимость его </a:t>
            </a:r>
            <a:br>
              <a:rPr lang="ru-RU" sz="2000" dirty="0"/>
            </a:br>
            <a:r>
              <a:rPr lang="ru-RU" sz="2000" dirty="0"/>
              <a:t>  для </a:t>
            </a:r>
            <a:r>
              <a:rPr lang="ru-RU" sz="2000" dirty="0" smtClean="0"/>
              <a:t>человека</a:t>
            </a:r>
          </a:p>
          <a:p>
            <a:pPr>
              <a:buClr>
                <a:srgbClr val="009900"/>
              </a:buClr>
            </a:pPr>
            <a:endParaRPr lang="ru-RU" sz="2000" dirty="0"/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000" dirty="0"/>
              <a:t> повторяемость </a:t>
            </a:r>
            <a:br>
              <a:rPr lang="ru-RU" sz="2000" dirty="0"/>
            </a:br>
            <a:r>
              <a:rPr lang="ru-RU" sz="2000" dirty="0"/>
              <a:t>  стресса</a:t>
            </a:r>
          </a:p>
          <a:p>
            <a:pPr algn="just">
              <a:buFont typeface="Tahoma" pitchFamily="34" charset="0"/>
              <a:buChar char="•"/>
            </a:pPr>
            <a:endParaRPr lang="ru-RU" dirty="0">
              <a:latin typeface="Century Schoolbook" pitchFamily="18" charset="0"/>
            </a:endParaRPr>
          </a:p>
        </p:txBody>
      </p:sp>
      <p:pic>
        <p:nvPicPr>
          <p:cNvPr id="19460" name="Picture 4" descr="Стресс-ша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AutoShape 2" descr="Стресс у ребенка - подростка. | Психология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Стресс у ребенка - подростка. | Психология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Стресс у ребенка - подростка. | Психология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7" name="Picture 9" descr="T:\Субботина\стрес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5724128" cy="3654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4787900" y="981075"/>
            <a:ext cx="410368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2. ОСОБЕННОСТЕЙ САМОГО ЧЕЛОВЕКА:</a:t>
            </a:r>
            <a:r>
              <a:rPr lang="ru-RU" sz="2000" b="1" dirty="0"/>
              <a:t> </a:t>
            </a:r>
          </a:p>
          <a:p>
            <a:pPr algn="just">
              <a:buFont typeface="Tahoma" pitchFamily="34" charset="0"/>
              <a:buNone/>
            </a:pPr>
            <a:r>
              <a:rPr lang="ru-RU" sz="1900" dirty="0"/>
              <a:t>заболевания чаще возникают </a:t>
            </a:r>
            <a:br>
              <a:rPr lang="ru-RU" sz="1900" dirty="0"/>
            </a:br>
            <a:r>
              <a:rPr lang="ru-RU" sz="1900" dirty="0"/>
              <a:t>у людей, в характере которых преобладает повышенная тревожность, склонность </a:t>
            </a:r>
            <a:br>
              <a:rPr lang="ru-RU" sz="1900" dirty="0"/>
            </a:br>
            <a:r>
              <a:rPr lang="ru-RU" sz="1900" dirty="0"/>
              <a:t>к сомнениям и опасениям.</a:t>
            </a:r>
            <a:r>
              <a:rPr lang="ru-RU" sz="2000" dirty="0"/>
              <a:t> </a:t>
            </a:r>
          </a:p>
          <a:p>
            <a:pPr algn="just"/>
            <a:endParaRPr lang="ru-RU" dirty="0">
              <a:latin typeface="Century Schoolbook" pitchFamily="18" charset="0"/>
            </a:endParaRP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981075"/>
            <a:ext cx="41402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23850" y="4292600"/>
            <a:ext cx="43561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3. СОЦИАЛЬНОЙ ПОДДЕРЖКИ:</a:t>
            </a:r>
            <a:r>
              <a:rPr lang="ru-RU" sz="2000" b="1" dirty="0"/>
              <a:t> </a:t>
            </a:r>
          </a:p>
          <a:p>
            <a:pPr algn="just">
              <a:buFont typeface="Tahoma" pitchFamily="34" charset="0"/>
              <a:buNone/>
            </a:pPr>
            <a:r>
              <a:rPr lang="ru-RU" sz="1900" dirty="0"/>
              <a:t>человек, оставшийся со своей проблемой в одиночестве более подвержен развитию заболевания, нежели человек, получающий поддержку и психологическую помощь от родных и близких.</a:t>
            </a:r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3" cstate="print"/>
          <a:srcRect l="1677" t="14241" r="2441" b="3154"/>
          <a:stretch>
            <a:fillRect/>
          </a:stretch>
        </p:blipFill>
        <p:spPr bwMode="auto">
          <a:xfrm>
            <a:off x="4788024" y="3429000"/>
            <a:ext cx="3960689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Стресс-шап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1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572000" y="3284538"/>
            <a:ext cx="1512888" cy="144462"/>
          </a:xfrm>
          <a:prstGeom prst="rect">
            <a:avLst/>
          </a:prstGeom>
          <a:solidFill>
            <a:srgbClr val="FF6600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9"/>
          <p:cNvSpPr>
            <a:spLocks noChangeArrowheads="1"/>
          </p:cNvSpPr>
          <p:nvPr/>
        </p:nvSpPr>
        <p:spPr bwMode="auto">
          <a:xfrm>
            <a:off x="0" y="5734050"/>
            <a:ext cx="6011863" cy="1123950"/>
          </a:xfrm>
          <a:prstGeom prst="rect">
            <a:avLst/>
          </a:prstGeom>
          <a:solidFill>
            <a:srgbClr val="009900">
              <a:alpha val="49019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6" name="Рисунок 7" descr="www.GetBg.net_Creative_Wallpaper_A_lump_of_yellow_paper_whites_10678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5038"/>
            <a:ext cx="6011863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300788" y="2276475"/>
            <a:ext cx="24479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Поможет снять эмоциональное напряжение физическая нагрузка: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009900"/>
                </a:solidFill>
              </a:rPr>
              <a:t>- Ходьба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- Бег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- Плавание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- Велосипед 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- Танцы 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- Фитнес</a:t>
            </a:r>
            <a:endParaRPr lang="en-US" sz="2000" b="1" dirty="0">
              <a:solidFill>
                <a:srgbClr val="009900"/>
              </a:solidFill>
            </a:endParaRPr>
          </a:p>
          <a:p>
            <a:r>
              <a:rPr lang="en-US" sz="2000" b="1" dirty="0">
                <a:solidFill>
                  <a:srgbClr val="009900"/>
                </a:solidFill>
              </a:rPr>
              <a:t>- </a:t>
            </a:r>
            <a:r>
              <a:rPr lang="ru-RU" sz="2000" b="1" dirty="0" smtClean="0">
                <a:solidFill>
                  <a:srgbClr val="009900"/>
                </a:solidFill>
              </a:rPr>
              <a:t>Спортивные   игры</a:t>
            </a:r>
            <a:endParaRPr lang="ru-RU" sz="2000" b="1" dirty="0">
              <a:solidFill>
                <a:srgbClr val="009900"/>
              </a:solidFill>
            </a:endParaRPr>
          </a:p>
        </p:txBody>
      </p:sp>
      <p:pic>
        <p:nvPicPr>
          <p:cNvPr id="21508" name="Picture 6" descr="Стресс-ша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71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95288" y="1531938"/>
            <a:ext cx="736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/>
              <a:t> Снимайте эмоциональное напряжение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611188" y="908050"/>
            <a:ext cx="79216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rgbClr val="FF9900"/>
                </a:solidFill>
              </a:rPr>
              <a:t>СПОСОБЫ ПРЕОДОЛЕНИЯ СТРЕССА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468313" y="1196975"/>
            <a:ext cx="38163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Tahoma" pitchFamily="34" charset="0"/>
              <a:buChar char="•"/>
            </a:pPr>
            <a:endParaRPr lang="ru-RU" b="1" dirty="0">
              <a:latin typeface="Century Schoolbook" pitchFamily="18" charset="0"/>
            </a:endParaRPr>
          </a:p>
          <a:p>
            <a:pPr>
              <a:buClr>
                <a:srgbClr val="009900"/>
              </a:buClr>
              <a:buFontTx/>
              <a:buChar char="•"/>
            </a:pPr>
            <a:r>
              <a:rPr lang="ru-RU" sz="2400" b="1" dirty="0"/>
              <a:t> Будьте рядом с теми, </a:t>
            </a:r>
            <a:br>
              <a:rPr lang="ru-RU" sz="2400" b="1" dirty="0"/>
            </a:br>
            <a:r>
              <a:rPr lang="ru-RU" sz="2400" b="1" dirty="0"/>
              <a:t>  кого любите, </a:t>
            </a:r>
            <a:br>
              <a:rPr lang="ru-RU" sz="2400" b="1" dirty="0"/>
            </a:br>
            <a:r>
              <a:rPr lang="ru-RU" sz="2400" b="1" dirty="0"/>
              <a:t>  делитесь с ними </a:t>
            </a:r>
            <a:br>
              <a:rPr lang="ru-RU" sz="2400" b="1" dirty="0"/>
            </a:br>
            <a:r>
              <a:rPr lang="ru-RU" sz="2400" b="1" dirty="0"/>
              <a:t>  своими </a:t>
            </a:r>
            <a:br>
              <a:rPr lang="ru-RU" sz="2400" b="1" dirty="0"/>
            </a:br>
            <a:r>
              <a:rPr lang="ru-RU" sz="2400" b="1" dirty="0"/>
              <a:t>  переживаниями</a:t>
            </a:r>
          </a:p>
          <a:p>
            <a:pPr algn="ctr">
              <a:buFont typeface="Tahoma" pitchFamily="34" charset="0"/>
              <a:buChar char="•"/>
            </a:pPr>
            <a:endParaRPr lang="ru-RU" sz="2400" b="1" dirty="0"/>
          </a:p>
          <a:p>
            <a:pPr algn="ctr">
              <a:buFont typeface="Tahoma" pitchFamily="34" charset="0"/>
              <a:buChar char="•"/>
            </a:pPr>
            <a:endParaRPr lang="ru-RU" b="1" dirty="0">
              <a:latin typeface="Century Schoolbook" pitchFamily="18" charset="0"/>
            </a:endParaRPr>
          </a:p>
        </p:txBody>
      </p:sp>
      <p:pic>
        <p:nvPicPr>
          <p:cNvPr id="22530" name="Рисунок 5" descr="fharmony.jpg"/>
          <p:cNvPicPr>
            <a:picLocks noChangeAspect="1"/>
          </p:cNvPicPr>
          <p:nvPr/>
        </p:nvPicPr>
        <p:blipFill>
          <a:blip r:embed="rId2" cstate="print"/>
          <a:srcRect b="5176"/>
          <a:stretch>
            <a:fillRect/>
          </a:stretch>
        </p:blipFill>
        <p:spPr bwMode="auto">
          <a:xfrm>
            <a:off x="395288" y="3933825"/>
            <a:ext cx="410527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8" descr="no-translate-detected_1139-613.jpg"/>
          <p:cNvPicPr>
            <a:picLocks noChangeAspect="1"/>
          </p:cNvPicPr>
          <p:nvPr/>
        </p:nvPicPr>
        <p:blipFill>
          <a:blip r:embed="rId3" cstate="print"/>
          <a:srcRect b="5191"/>
          <a:stretch>
            <a:fillRect/>
          </a:stretch>
        </p:blipFill>
        <p:spPr bwMode="auto">
          <a:xfrm>
            <a:off x="4572000" y="1222375"/>
            <a:ext cx="417671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Стресс-шап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" y="0"/>
            <a:ext cx="91471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hutterstock_138701705.jpg"/>
          <p:cNvPicPr>
            <a:picLocks noChangeAspect="1"/>
          </p:cNvPicPr>
          <p:nvPr/>
        </p:nvPicPr>
        <p:blipFill>
          <a:blip r:embed="rId5" cstate="print"/>
          <a:srcRect b="4169"/>
          <a:stretch>
            <a:fillRect/>
          </a:stretch>
        </p:blipFill>
        <p:spPr bwMode="auto">
          <a:xfrm>
            <a:off x="4572000" y="3933825"/>
            <a:ext cx="4175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1989</TotalTime>
  <Words>192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Пользователь</cp:lastModifiedBy>
  <cp:revision>97</cp:revision>
  <cp:lastPrinted>2020-01-28T05:44:17Z</cp:lastPrinted>
  <dcterms:created xsi:type="dcterms:W3CDTF">2015-10-07T13:02:05Z</dcterms:created>
  <dcterms:modified xsi:type="dcterms:W3CDTF">2020-10-07T06:21:59Z</dcterms:modified>
</cp:coreProperties>
</file>